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6"/>
  </p:notesMasterIdLst>
  <p:sldIdLst>
    <p:sldId id="259" r:id="rId4"/>
    <p:sldId id="260" r:id="rId5"/>
    <p:sldId id="261" r:id="rId6"/>
    <p:sldId id="267" r:id="rId7"/>
    <p:sldId id="282" r:id="rId8"/>
    <p:sldId id="268" r:id="rId9"/>
    <p:sldId id="276" r:id="rId10"/>
    <p:sldId id="306" r:id="rId11"/>
    <p:sldId id="284" r:id="rId12"/>
    <p:sldId id="308" r:id="rId13"/>
    <p:sldId id="307" r:id="rId14"/>
    <p:sldId id="269" r:id="rId15"/>
    <p:sldId id="309" r:id="rId16"/>
    <p:sldId id="278" r:id="rId17"/>
    <p:sldId id="262" r:id="rId18"/>
    <p:sldId id="279" r:id="rId19"/>
    <p:sldId id="281" r:id="rId20"/>
    <p:sldId id="305" r:id="rId21"/>
    <p:sldId id="263" r:id="rId22"/>
    <p:sldId id="296" r:id="rId23"/>
    <p:sldId id="285" r:id="rId24"/>
    <p:sldId id="288" r:id="rId25"/>
    <p:sldId id="273" r:id="rId26"/>
    <p:sldId id="291" r:id="rId27"/>
    <p:sldId id="289" r:id="rId28"/>
    <p:sldId id="274" r:id="rId29"/>
    <p:sldId id="300" r:id="rId30"/>
    <p:sldId id="290" r:id="rId31"/>
    <p:sldId id="301" r:id="rId32"/>
    <p:sldId id="302" r:id="rId33"/>
    <p:sldId id="264" r:id="rId34"/>
    <p:sldId id="303" r:id="rId35"/>
    <p:sldId id="292" r:id="rId36"/>
    <p:sldId id="272" r:id="rId37"/>
    <p:sldId id="297" r:id="rId38"/>
    <p:sldId id="275" r:id="rId39"/>
    <p:sldId id="265" r:id="rId40"/>
    <p:sldId id="295" r:id="rId41"/>
    <p:sldId id="299" r:id="rId42"/>
    <p:sldId id="298" r:id="rId43"/>
    <p:sldId id="286" r:id="rId44"/>
    <p:sldId id="287" r:id="rId45"/>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43" autoAdjust="0"/>
    <p:restoredTop sz="87280" autoAdjust="0"/>
  </p:normalViewPr>
  <p:slideViewPr>
    <p:cSldViewPr>
      <p:cViewPr varScale="1">
        <p:scale>
          <a:sx n="131" d="100"/>
          <a:sy n="131" d="100"/>
        </p:scale>
        <p:origin x="-58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smtClean="0"/>
              <a:t>Stateless</a:t>
            </a:r>
            <a:r>
              <a:rPr lang="en-US" baseline="0" dirty="0" smtClean="0"/>
              <a:t> - TODO</a:t>
            </a:r>
            <a:endParaRPr lang="en-US" dirty="0" smtClean="0"/>
          </a:p>
          <a:p>
            <a:pPr marL="171450" indent="-171450">
              <a:buFont typeface="Arial"/>
              <a:buChar char="•"/>
            </a:pPr>
            <a:r>
              <a:rPr lang="en-US" b="1" dirty="0" smtClean="0"/>
              <a:t>Asynchronous</a:t>
            </a:r>
            <a:r>
              <a:rPr lang="en-US" dirty="0" smtClean="0"/>
              <a:t> - TODO</a:t>
            </a:r>
          </a:p>
          <a:p>
            <a:pPr marL="171450" indent="-171450">
              <a:buFont typeface="Arial"/>
              <a:buChar char="•"/>
            </a:pPr>
            <a:r>
              <a:rPr lang="en-US" b="1" dirty="0" smtClean="0"/>
              <a:t>Reactive</a:t>
            </a:r>
            <a:r>
              <a:rPr lang="en-US" dirty="0" smtClean="0"/>
              <a:t> - TODO</a:t>
            </a:r>
          </a:p>
          <a:p>
            <a:pPr marL="171450" indent="-171450">
              <a:buFont typeface="Arial"/>
              <a:buChar char="•"/>
            </a:pPr>
            <a:r>
              <a:rPr lang="en-US" b="1" dirty="0" err="1" smtClean="0"/>
              <a:t>RESTful</a:t>
            </a:r>
            <a:r>
              <a:rPr lang="en-US" dirty="0" smtClean="0"/>
              <a:t> -</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15</a:t>
            </a:fld>
            <a:endParaRPr lang="en-US"/>
          </a:p>
        </p:txBody>
      </p:sp>
    </p:spTree>
    <p:extLst>
      <p:ext uri="{BB962C8B-B14F-4D97-AF65-F5344CB8AC3E}">
        <p14:creationId xmlns:p14="http://schemas.microsoft.com/office/powerpoint/2010/main" val="1749857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 In other words, it’s a helper method that builds an </a:t>
            </a:r>
            <a:r>
              <a:rPr lang="en-US" baseline="0" dirty="0" err="1" smtClean="0"/>
              <a:t>AsyncResult</a:t>
            </a:r>
            <a:r>
              <a:rPr lang="en-US" baseline="0" dirty="0" smtClean="0"/>
              <a:t> from a Promise[Result] automatically for us.</a:t>
            </a:r>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16</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19</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p:txBody>
      </p:sp>
      <p:sp>
        <p:nvSpPr>
          <p:cNvPr id="4" name="Slide Number Placeholder 3"/>
          <p:cNvSpPr>
            <a:spLocks noGrp="1"/>
          </p:cNvSpPr>
          <p:nvPr>
            <p:ph type="sldNum" sz="quarter" idx="10"/>
          </p:nvPr>
        </p:nvSpPr>
        <p:spPr/>
        <p:txBody>
          <a:bodyPr/>
          <a:lstStyle/>
          <a:p>
            <a:fld id="{0C2B02A6-44A8-594C-8023-D31DDC0C2785}" type="slidenum">
              <a:rPr lang="en-US" smtClean="0"/>
              <a:t>25</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a:p>
            <a:endParaRPr lang="en-US" baseline="0" dirty="0" smtClean="0"/>
          </a:p>
          <a:p>
            <a:r>
              <a:rPr lang="en-US" baseline="0" dirty="0" smtClean="0"/>
              <a:t>The type signature for an </a:t>
            </a:r>
            <a:r>
              <a:rPr lang="en-US" baseline="0" dirty="0" err="1" smtClean="0"/>
              <a:t>Enumeratee</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29</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p>
          <a:p>
            <a:endParaRPr lang="en-US" baseline="0" dirty="0" smtClean="0"/>
          </a:p>
          <a:p>
            <a:r>
              <a:rPr lang="en-US" baseline="0" dirty="0" err="1" smtClean="0"/>
              <a:t>Ok.stream</a:t>
            </a:r>
            <a:r>
              <a:rPr lang="en-US" baseline="0" dirty="0" smtClean="0"/>
              <a:t> will send the response as an HTTP chunked response for us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 – when something is blocked waiting for IO or for an operation that will take long, we’re restricting the scalability of our application since an entire thread is dedicated to wait for whatever is blocking. Once we’ve consumed our thread pool and they’re all waiting for something to happen, no more requests can’t be served and our clients start to pile up. Not good.</a:t>
            </a:r>
            <a:endParaRPr lang="en-US" baseline="0" dirty="0" smtClean="0"/>
          </a:p>
          <a:p>
            <a:pPr marL="171450" indent="-171450">
              <a:buFontTx/>
              <a:buChar char="•"/>
            </a:pPr>
            <a:r>
              <a:rPr lang="en-US" baseline="0" dirty="0" smtClean="0"/>
              <a:t>Performance</a:t>
            </a:r>
          </a:p>
          <a:p>
            <a:pPr marL="171450" indent="-171450">
              <a:buFontTx/>
              <a:buChar char="•"/>
            </a:pPr>
            <a:r>
              <a:rPr lang="en-US" baseline="0" dirty="0" smtClean="0"/>
              <a:t>Responsiveness</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33</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39</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40</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best current examples of a framework or platform that provides asynchronous capabilities using callbacks is </a:t>
            </a:r>
            <a:r>
              <a:rPr lang="en-US" baseline="0" dirty="0" err="1" smtClean="0"/>
              <a:t>NodeJs</a:t>
            </a:r>
            <a:r>
              <a:rPr lang="en-US" baseline="0" dirty="0" smtClean="0"/>
              <a:t>. While it is a very powerful and flexible platform (together with frameworks such as Express), callback-hell is only a couple of callbacks away (e.g. web request that calls a database that calls a web service and returns the result)</a:t>
            </a:r>
            <a:r>
              <a:rPr lang="en-US" baseline="0" dirty="0" smtClean="0"/>
              <a:t>. It is also based on a single thread and an event loop, so it requires that our business logic runs fast (or blocks a lot)</a:t>
            </a:r>
            <a:endParaRPr lang="en-US" baseline="0" dirty="0" smtClean="0"/>
          </a:p>
          <a:p>
            <a:endParaRPr lang="en-US" baseline="0" dirty="0" smtClean="0"/>
          </a:p>
          <a:p>
            <a:r>
              <a:rPr lang="en-US" baseline="0" dirty="0" smtClean="0"/>
              <a:t>There are ways around it (return continuations/functions instead of nesting them within the same block) but that’s not always used.</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296689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73602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r>
              <a:rPr lang="en-US" i="0" baseline="0" dirty="0" smtClean="0"/>
              <a:t>.</a:t>
            </a:r>
          </a:p>
          <a:p>
            <a:pPr marL="0" indent="0">
              <a:buFont typeface="Arial"/>
              <a:buNone/>
            </a:pPr>
            <a:endParaRPr lang="en-US" i="0" baseline="0" dirty="0" smtClean="0"/>
          </a:p>
          <a:p>
            <a:pPr marL="0" indent="0">
              <a:buFont typeface="Arial"/>
              <a:buNone/>
            </a:pPr>
            <a:r>
              <a:rPr lang="en-US" i="0" baseline="0" dirty="0" smtClean="0"/>
              <a:t>Optionally, we can block on Futures and Promise while we wait for them to </a:t>
            </a:r>
            <a:r>
              <a:rPr lang="en-US" i="0" baseline="0" smtClean="0"/>
              <a:t>finish.</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above is shamelessly ripped from the Play official</a:t>
            </a:r>
            <a:r>
              <a:rPr lang="en-US" baseline="0" dirty="0" smtClean="0"/>
              <a:t> documentation </a:t>
            </a:r>
            <a:r>
              <a:rPr lang="en-US" baseline="0" dirty="0" smtClean="0">
                <a:sym typeface="Wingdings"/>
              </a:rPr>
              <a:t></a:t>
            </a:r>
          </a:p>
          <a:p>
            <a:endParaRPr lang="en-US" baseline="0" dirty="0" smtClean="0">
              <a:sym typeface="Wingdings"/>
            </a:endParaRPr>
          </a:p>
          <a:p>
            <a:r>
              <a:rPr lang="en-US" baseline="0" dirty="0" smtClean="0">
                <a:sym typeface="Wingdings"/>
              </a:rPr>
              <a:t>Essentially, first we have an operation that generates a Promise of some type, and later we turn that Promise[Something] into a Promise[Result], which is what we can give to Play as an asynchronous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338195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Akka.future</a:t>
            </a:r>
            <a:r>
              <a:rPr lang="en-US" dirty="0" smtClean="0"/>
              <a:t> is by</a:t>
            </a:r>
            <a:r>
              <a:rPr lang="en-US" baseline="0" dirty="0" smtClean="0"/>
              <a:t> far the easiest way to generate Promise[Something] in Play.</a:t>
            </a:r>
            <a:endParaRPr lang="en-US" dirty="0" smtClean="0"/>
          </a:p>
          <a:p>
            <a:endParaRPr lang="en-US" dirty="0" smtClean="0"/>
          </a:p>
          <a:p>
            <a:r>
              <a:rPr lang="en-US" dirty="0" smtClean="0"/>
              <a:t>Technically,</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0836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7" Type="http://schemas.openxmlformats.org/officeDocument/2006/relationships/image" Target="../media/image7.png"/><Relationship Id="rId8" Type="http://schemas.microsoft.com/office/2007/relationships/hdphoto" Target="../media/hdphoto2.wdp"/><Relationship Id="rId9"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hyperlink" Target="mailto:oscar.renalias@accenture.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0" y="3733800"/>
            <a:ext cx="9252520" cy="762000"/>
          </a:xfrm>
        </p:spPr>
        <p:txBody>
          <a:bodyPr>
            <a:normAutofit fontScale="90000"/>
          </a:bodyPr>
          <a:lstStyle/>
          <a:p>
            <a:r>
              <a:rPr lang="de-DE" dirty="0" smtClean="0">
                <a:solidFill>
                  <a:schemeClr val="bg1"/>
                </a:solidFill>
              </a:rPr>
              <a:t>Asynchronous Web Apps with</a:t>
            </a:r>
            <a:r>
              <a:rPr lang="de-DE" dirty="0">
                <a:solidFill>
                  <a:schemeClr val="bg1"/>
                </a:solidFill>
              </a:rPr>
              <a:t> </a:t>
            </a:r>
            <a:r>
              <a:rPr lang="de-DE" dirty="0" smtClean="0">
                <a:solidFill>
                  <a:schemeClr val="bg1"/>
                </a:solidFill>
              </a:rPr>
              <a:t>Play 2.0</a:t>
            </a:r>
            <a:endParaRPr lang="de-DE" dirty="0">
              <a:solidFill>
                <a:schemeClr val="bg1"/>
              </a:solidFill>
            </a:endParaRPr>
          </a:p>
        </p:txBody>
      </p:sp>
      <p:sp>
        <p:nvSpPr>
          <p:cNvPr id="6151" name="Rectangle 7"/>
          <p:cNvSpPr>
            <a:spLocks noGrp="1" noChangeArrowheads="1"/>
          </p:cNvSpPr>
          <p:nvPr>
            <p:ph type="subTitle" idx="1"/>
          </p:nvPr>
        </p:nvSpPr>
        <p:spPr/>
        <p:txBody>
          <a:bodyPr>
            <a:normAutofit/>
          </a:bodyPr>
          <a:lstStyle/>
          <a:p>
            <a:r>
              <a:rPr lang="de-DE" dirty="0" smtClean="0"/>
              <a:t>Oscar Renalias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Request </a:t>
            </a:r>
            <a:r>
              <a:rPr lang="en-US" dirty="0" smtClean="0"/>
              <a:t>Handling in Play</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5400" dirty="0" smtClean="0"/>
              <a:t>“Don’t call us, we’ll call you”</a:t>
            </a:r>
            <a:endParaRPr lang="en-US" sz="5400" dirty="0"/>
          </a:p>
        </p:txBody>
      </p:sp>
    </p:spTree>
    <p:extLst>
      <p:ext uri="{BB962C8B-B14F-4D97-AF65-F5344CB8AC3E}">
        <p14:creationId xmlns:p14="http://schemas.microsoft.com/office/powerpoint/2010/main" val="3326905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 in Play</a:t>
            </a:r>
            <a:endParaRPr lang="en-US" dirty="0"/>
          </a:p>
        </p:txBody>
      </p:sp>
      <p:sp>
        <p:nvSpPr>
          <p:cNvPr id="3" name="Content Placeholder 2"/>
          <p:cNvSpPr>
            <a:spLocks noGrp="1"/>
          </p:cNvSpPr>
          <p:nvPr>
            <p:ph idx="1"/>
          </p:nvPr>
        </p:nvSpPr>
        <p:spPr/>
        <p:txBody>
          <a:bodyPr>
            <a:normAutofit/>
          </a:bodyPr>
          <a:lstStyle/>
          <a:p>
            <a:pPr marL="0" indent="0">
              <a:buNone/>
            </a:pPr>
            <a:r>
              <a:rPr lang="en-US" sz="6000" dirty="0" smtClean="0"/>
              <a:t>Futures</a:t>
            </a:r>
          </a:p>
          <a:p>
            <a:pPr marL="0" indent="0">
              <a:buNone/>
            </a:pPr>
            <a:r>
              <a:rPr lang="en-US" sz="6000" dirty="0" smtClean="0"/>
              <a:t>Promises</a:t>
            </a:r>
          </a:p>
          <a:p>
            <a:pPr marL="0" indent="0">
              <a:buNone/>
            </a:pPr>
            <a:r>
              <a:rPr lang="en-US" sz="6000" dirty="0" smtClean="0"/>
              <a:t>Asynchronous results</a:t>
            </a:r>
            <a:endParaRPr lang="en-US" sz="6000" dirty="0"/>
          </a:p>
        </p:txBody>
      </p:sp>
    </p:spTree>
    <p:extLst>
      <p:ext uri="{BB962C8B-B14F-4D97-AF65-F5344CB8AC3E}">
        <p14:creationId xmlns:p14="http://schemas.microsoft.com/office/powerpoint/2010/main" val="2159355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400" dirty="0">
                <a:solidFill>
                  <a:schemeClr val="bg1">
                    <a:lumMod val="75000"/>
                  </a:schemeClr>
                </a:solidFill>
                <a:cs typeface="Arial"/>
              </a:rPr>
              <a:t>A </a:t>
            </a:r>
            <a:r>
              <a:rPr lang="en-US" sz="4400" dirty="0" smtClean="0">
                <a:solidFill>
                  <a:schemeClr val="bg1">
                    <a:lumMod val="75000"/>
                  </a:schemeClr>
                </a:solidFill>
                <a:cs typeface="Arial"/>
              </a:rPr>
              <a:t>Future is </a:t>
            </a:r>
            <a:r>
              <a:rPr lang="en-US" sz="4400" dirty="0">
                <a:solidFill>
                  <a:schemeClr val="bg1">
                    <a:lumMod val="75000"/>
                  </a:schemeClr>
                </a:solidFill>
                <a:cs typeface="Arial"/>
              </a:rPr>
              <a:t>a </a:t>
            </a:r>
            <a:r>
              <a:rPr lang="en-US" sz="4400" dirty="0" smtClean="0">
                <a:solidFill>
                  <a:schemeClr val="bg1">
                    <a:lumMod val="75000"/>
                  </a:schemeClr>
                </a:solidFill>
                <a:cs typeface="Arial"/>
              </a:rPr>
              <a:t>read-only placeholder </a:t>
            </a:r>
            <a:r>
              <a:rPr lang="en-US" sz="4400" dirty="0">
                <a:solidFill>
                  <a:schemeClr val="bg1">
                    <a:lumMod val="75000"/>
                  </a:schemeClr>
                </a:solidFill>
                <a:cs typeface="Arial"/>
              </a:rPr>
              <a:t>for a value that </a:t>
            </a:r>
            <a:r>
              <a:rPr lang="en-US" sz="4400" dirty="0" smtClean="0">
                <a:solidFill>
                  <a:schemeClr val="bg1">
                    <a:lumMod val="75000"/>
                  </a:schemeClr>
                </a:solidFill>
                <a:cs typeface="Arial"/>
              </a:rPr>
              <a:t>may be available at a later stage</a:t>
            </a:r>
            <a:endParaRPr lang="en-US" sz="44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Promises</a:t>
            </a:r>
            <a:endParaRPr lang="en-US" dirty="0"/>
          </a:p>
        </p:txBody>
      </p:sp>
      <p:sp>
        <p:nvSpPr>
          <p:cNvPr id="3" name="Content Placeholder 2"/>
          <p:cNvSpPr>
            <a:spLocks noGrp="1"/>
          </p:cNvSpPr>
          <p:nvPr>
            <p:ph idx="1"/>
          </p:nvPr>
        </p:nvSpPr>
        <p:spPr>
          <a:xfrm>
            <a:off x="4820" y="5445224"/>
            <a:ext cx="9144000" cy="1036712"/>
          </a:xfrm>
          <a:solidFill>
            <a:srgbClr val="D5D0D6">
              <a:alpha val="78039"/>
            </a:srgbClr>
          </a:solidFill>
        </p:spPr>
        <p:txBody>
          <a:bodyPr vert="horz" lIns="91440" tIns="45720" rIns="91440" bIns="45720" rtlCol="0" anchor="ctr" anchorCtr="0">
            <a:noAutofit/>
          </a:bodyPr>
          <a:lstStyle/>
          <a:p>
            <a:pPr marL="0" indent="0" algn="ctr">
              <a:buNone/>
            </a:pPr>
            <a:r>
              <a:rPr lang="en-US" dirty="0">
                <a:solidFill>
                  <a:schemeClr val="bg1">
                    <a:lumMod val="75000"/>
                  </a:schemeClr>
                </a:solidFill>
                <a:cs typeface="Arial"/>
              </a:rPr>
              <a:t>Promise[Something] </a:t>
            </a:r>
            <a:r>
              <a:rPr lang="en-US" dirty="0">
                <a:solidFill>
                  <a:schemeClr val="bg1">
                    <a:lumMod val="75000"/>
                  </a:schemeClr>
                </a:solidFill>
                <a:cs typeface="Arial"/>
                <a:sym typeface="Wingdings"/>
              </a:rPr>
              <a:t> Promise[Result]  Browser</a:t>
            </a:r>
            <a:endParaRPr lang="en-US" dirty="0">
              <a:solidFill>
                <a:schemeClr val="bg1">
                  <a:lumMod val="75000"/>
                </a:schemeClr>
              </a:solidFill>
              <a:cs typeface="Arial"/>
            </a:endParaRPr>
          </a:p>
        </p:txBody>
      </p:sp>
      <p:sp>
        <p:nvSpPr>
          <p:cNvPr id="4" name="Rectangle 3"/>
          <p:cNvSpPr/>
          <p:nvPr/>
        </p:nvSpPr>
        <p:spPr>
          <a:xfrm>
            <a:off x="467544" y="1844824"/>
            <a:ext cx="8352928" cy="2308324"/>
          </a:xfrm>
          <a:prstGeom prst="rect">
            <a:avLst/>
          </a:prstGeom>
        </p:spPr>
        <p:txBody>
          <a:bodyPr wrap="square">
            <a:spAutoFit/>
          </a:bodyPr>
          <a:lstStyle/>
          <a:p>
            <a:r>
              <a:rPr lang="en-US" dirty="0" err="1">
                <a:latin typeface="Source Code Pro"/>
                <a:cs typeface="Source Code Pro"/>
              </a:rPr>
              <a:t>val</a:t>
            </a:r>
            <a:r>
              <a:rPr lang="en-US" dirty="0">
                <a:latin typeface="Source Code Pro"/>
                <a:cs typeface="Source Code Pro"/>
              </a:rPr>
              <a:t> </a:t>
            </a:r>
            <a:r>
              <a:rPr lang="en-US" dirty="0" err="1">
                <a:latin typeface="Source Code Pro"/>
                <a:cs typeface="Source Code Pro"/>
              </a:rPr>
              <a:t>promiseOfPIValue</a:t>
            </a:r>
            <a:r>
              <a:rPr lang="en-US" dirty="0">
                <a:latin typeface="Source Code Pro"/>
                <a:cs typeface="Source Code Pro"/>
              </a:rPr>
              <a:t>: Promise[Double] = </a:t>
            </a:r>
            <a:endParaRPr lang="en-US" dirty="0" smtClean="0">
              <a:latin typeface="Source Code Pro"/>
              <a:cs typeface="Source Code Pro"/>
            </a:endParaRPr>
          </a:p>
          <a:p>
            <a:r>
              <a:rPr lang="en-US" dirty="0">
                <a:latin typeface="Source Code Pro"/>
                <a:cs typeface="Source Code Pro"/>
              </a:rPr>
              <a:t>	</a:t>
            </a:r>
            <a:r>
              <a:rPr lang="en-US" dirty="0" err="1" smtClean="0">
                <a:latin typeface="Source Code Pro"/>
                <a:cs typeface="Source Code Pro"/>
              </a:rPr>
              <a:t>computePIAsynchronously</a:t>
            </a:r>
            <a:r>
              <a:rPr lang="en-US" dirty="0">
                <a:latin typeface="Source Code Pro"/>
                <a:cs typeface="Source Code Pro"/>
              </a:rPr>
              <a:t>()</a:t>
            </a:r>
          </a:p>
          <a:p>
            <a:r>
              <a:rPr lang="en-US" dirty="0" err="1">
                <a:latin typeface="Source Code Pro"/>
                <a:cs typeface="Source Code Pro"/>
              </a:rPr>
              <a:t>val</a:t>
            </a:r>
            <a:r>
              <a:rPr lang="en-US" dirty="0">
                <a:latin typeface="Source Code Pro"/>
                <a:cs typeface="Source Code Pro"/>
              </a:rPr>
              <a:t> </a:t>
            </a:r>
            <a:r>
              <a:rPr lang="en-US" dirty="0" err="1">
                <a:latin typeface="Source Code Pro"/>
                <a:cs typeface="Source Code Pro"/>
              </a:rPr>
              <a:t>promiseOfResult</a:t>
            </a:r>
            <a:r>
              <a:rPr lang="en-US" dirty="0">
                <a:latin typeface="Source Code Pro"/>
                <a:cs typeface="Source Code Pro"/>
              </a:rPr>
              <a:t>: Promise[Result] = </a:t>
            </a:r>
            <a:endParaRPr lang="en-US" dirty="0" smtClean="0">
              <a:latin typeface="Source Code Pro"/>
              <a:cs typeface="Source Code Pro"/>
            </a:endParaRPr>
          </a:p>
          <a:p>
            <a:r>
              <a:rPr lang="en-US" dirty="0">
                <a:latin typeface="Source Code Pro"/>
                <a:cs typeface="Source Code Pro"/>
              </a:rPr>
              <a:t>	</a:t>
            </a:r>
            <a:r>
              <a:rPr lang="en-US" dirty="0" err="1" smtClean="0">
                <a:latin typeface="Source Code Pro"/>
                <a:cs typeface="Source Code Pro"/>
              </a:rPr>
              <a:t>promiseOfPIValue.map</a:t>
            </a:r>
            <a:r>
              <a:rPr lang="en-US" dirty="0" smtClean="0">
                <a:latin typeface="Source Code Pro"/>
                <a:cs typeface="Source Code Pro"/>
              </a:rPr>
              <a:t> </a:t>
            </a:r>
            <a:r>
              <a:rPr lang="en-US" dirty="0">
                <a:latin typeface="Source Code Pro"/>
                <a:cs typeface="Source Code Pro"/>
              </a:rPr>
              <a:t>{ pi =&gt;</a:t>
            </a:r>
          </a:p>
          <a:p>
            <a:r>
              <a:rPr lang="en-US" dirty="0">
                <a:latin typeface="Source Code Pro"/>
                <a:cs typeface="Source Code Pro"/>
              </a:rPr>
              <a:t>  </a:t>
            </a:r>
            <a:r>
              <a:rPr lang="en-US" dirty="0" smtClean="0">
                <a:latin typeface="Source Code Pro"/>
                <a:cs typeface="Source Code Pro"/>
              </a:rPr>
              <a:t>		Ok</a:t>
            </a:r>
            <a:r>
              <a:rPr lang="en-US" dirty="0">
                <a:latin typeface="Source Code Pro"/>
                <a:cs typeface="Source Code Pro"/>
              </a:rPr>
              <a:t>("PI value computed: " + pi)    </a:t>
            </a:r>
          </a:p>
          <a:p>
            <a:r>
              <a:rPr lang="en-US" dirty="0">
                <a:latin typeface="Source Code Pro"/>
                <a:cs typeface="Source Code Pro"/>
              </a:rPr>
              <a:t>}</a:t>
            </a:r>
          </a:p>
        </p:txBody>
      </p:sp>
    </p:spTree>
    <p:extLst>
      <p:ext uri="{BB962C8B-B14F-4D97-AF65-F5344CB8AC3E}">
        <p14:creationId xmlns:p14="http://schemas.microsoft.com/office/powerpoint/2010/main" val="352249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the Future</a:t>
            </a:r>
            <a:endParaRPr lang="en-US" dirty="0"/>
          </a:p>
        </p:txBody>
      </p:sp>
      <p:sp>
        <p:nvSpPr>
          <p:cNvPr id="3" name="Content Placeholder 2"/>
          <p:cNvSpPr>
            <a:spLocks noGrp="1"/>
          </p:cNvSpPr>
          <p:nvPr>
            <p:ph idx="4294967295"/>
          </p:nvPr>
        </p:nvSpPr>
        <p:spPr>
          <a:xfrm>
            <a:off x="230832" y="1672927"/>
            <a:ext cx="8229600"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268760"/>
            <a:ext cx="8229600" cy="4924425"/>
          </a:xfrm>
        </p:spPr>
        <p:txBody>
          <a:bodyPr anchor="ctr">
            <a:normAutofit/>
          </a:bodyPr>
          <a:lstStyle/>
          <a:p>
            <a:pPr marL="0" indent="0">
              <a:buNone/>
            </a:pPr>
            <a:r>
              <a:rPr lang="en-US" sz="2400" dirty="0" smtClean="0">
                <a:latin typeface="Source Code Pro" pitchFamily="49" charset="0"/>
                <a:cs typeface="Courier"/>
              </a:rPr>
              <a:t>object </a:t>
            </a:r>
            <a:r>
              <a:rPr lang="en-US" sz="2400" dirty="0" err="1" smtClean="0">
                <a:latin typeface="Source Code Pro" pitchFamily="49" charset="0"/>
                <a:cs typeface="Courier"/>
              </a:rPr>
              <a:t>MyController</a:t>
            </a:r>
            <a:r>
              <a:rPr lang="en-US" sz="2400" dirty="0" smtClean="0">
                <a:latin typeface="Source Code Pro" pitchFamily="49" charset="0"/>
                <a:cs typeface="Courier"/>
              </a:rPr>
              <a:t> extends Controller {</a:t>
            </a:r>
          </a:p>
          <a:p>
            <a:pPr marL="0" indent="0">
              <a:buNone/>
            </a:pPr>
            <a:r>
              <a:rPr lang="en-US" sz="2400" dirty="0">
                <a:latin typeface="Source Code Pro" pitchFamily="49" charset="0"/>
                <a:cs typeface="Courier"/>
              </a:rPr>
              <a:t>	</a:t>
            </a:r>
            <a:r>
              <a:rPr lang="en-US" sz="2400" dirty="0" err="1" smtClean="0">
                <a:latin typeface="Source Code Pro" pitchFamily="49" charset="0"/>
                <a:cs typeface="Courier"/>
              </a:rPr>
              <a:t>def</a:t>
            </a:r>
            <a:r>
              <a:rPr lang="en-US" sz="2400" dirty="0" smtClean="0">
                <a:latin typeface="Source Code Pro" pitchFamily="49" charset="0"/>
                <a:cs typeface="Courier"/>
              </a:rPr>
              <a:t> </a:t>
            </a:r>
            <a:r>
              <a:rPr lang="en-US" sz="2400" dirty="0" err="1" smtClean="0">
                <a:latin typeface="Source Code Pro" pitchFamily="49" charset="0"/>
                <a:cs typeface="Courier"/>
              </a:rPr>
              <a:t>simpleAsyncAction</a:t>
            </a:r>
            <a:r>
              <a:rPr lang="en-US" sz="2400" dirty="0" smtClean="0">
                <a:latin typeface="Source Code Pro" pitchFamily="49" charset="0"/>
                <a:cs typeface="Courier"/>
              </a:rPr>
              <a:t> = Action {</a:t>
            </a:r>
          </a:p>
          <a:p>
            <a:pPr marL="0" indent="0">
              <a:buNone/>
            </a:pPr>
            <a:r>
              <a:rPr lang="en-US" sz="2400" dirty="0" smtClean="0">
                <a:latin typeface="Source Code Pro" pitchFamily="49" charset="0"/>
                <a:cs typeface="Courier"/>
              </a:rPr>
              <a:t>		</a:t>
            </a:r>
            <a:r>
              <a:rPr lang="en-US" sz="2400" dirty="0" err="1" smtClean="0">
                <a:latin typeface="Source Code Pro" pitchFamily="49" charset="0"/>
                <a:cs typeface="Courier"/>
              </a:rPr>
              <a:t>val</a:t>
            </a:r>
            <a:r>
              <a:rPr lang="en-US" sz="2400" dirty="0" smtClean="0">
                <a:latin typeface="Source Code Pro" pitchFamily="49" charset="0"/>
                <a:cs typeface="Courier"/>
              </a:rPr>
              <a:t> p = </a:t>
            </a:r>
            <a:r>
              <a:rPr lang="en-US" sz="2400" dirty="0" err="1" smtClean="0">
                <a:latin typeface="Source Code Pro" pitchFamily="49" charset="0"/>
                <a:cs typeface="Courier"/>
              </a:rPr>
              <a:t>Akka.future</a:t>
            </a:r>
            <a:r>
              <a:rPr lang="en-US" sz="2400" dirty="0" smtClean="0">
                <a:latin typeface="Source Code Pro" pitchFamily="49" charset="0"/>
                <a:cs typeface="Courier"/>
              </a:rPr>
              <a:t> { Ok("Done") }</a:t>
            </a:r>
          </a:p>
          <a:p>
            <a:pPr marL="0" indent="0">
              <a:buNone/>
            </a:pPr>
            <a:r>
              <a:rPr lang="en-US" sz="2400" dirty="0">
                <a:latin typeface="Source Code Pro" pitchFamily="49" charset="0"/>
                <a:cs typeface="Courier"/>
              </a:rPr>
              <a:t>		</a:t>
            </a:r>
            <a:r>
              <a:rPr lang="en-US" sz="2400" dirty="0" smtClean="0">
                <a:latin typeface="Source Code Pro" pitchFamily="49" charset="0"/>
                <a:cs typeface="Courier"/>
              </a:rPr>
              <a:t>new </a:t>
            </a:r>
            <a:r>
              <a:rPr lang="en-US" sz="2400" dirty="0" err="1" smtClean="0">
                <a:latin typeface="Source Code Pro" pitchFamily="49" charset="0"/>
                <a:cs typeface="Courier"/>
              </a:rPr>
              <a:t>AsyncResult</a:t>
            </a:r>
            <a:r>
              <a:rPr lang="en-US" sz="2400" dirty="0" smtClean="0">
                <a:latin typeface="Source Code Pro" pitchFamily="49" charset="0"/>
                <a:cs typeface="Courier"/>
              </a:rPr>
              <a:t>(p)</a:t>
            </a:r>
            <a:endParaRPr lang="en-US" sz="2400" dirty="0">
              <a:latin typeface="Source Code Pro" pitchFamily="49" charset="0"/>
              <a:cs typeface="Courier"/>
            </a:endParaRPr>
          </a:p>
          <a:p>
            <a:pPr marL="0" indent="0">
              <a:buNone/>
            </a:pPr>
            <a:r>
              <a:rPr lang="en-US" sz="2400" dirty="0" smtClean="0">
                <a:latin typeface="Source Code Pro" pitchFamily="49" charset="0"/>
                <a:cs typeface="Courier"/>
              </a:rPr>
              <a:t>	}</a:t>
            </a:r>
          </a:p>
          <a:p>
            <a:pPr marL="0" indent="0">
              <a:buNone/>
            </a:pPr>
            <a:r>
              <a:rPr lang="en-US" sz="2400" dirty="0" smtClean="0">
                <a:latin typeface="Source Code Pro" pitchFamily="49" charset="0"/>
                <a:cs typeface="Courier"/>
              </a:rPr>
              <a:t>}</a:t>
            </a:r>
            <a:endParaRPr lang="en-US" sz="24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orders = Action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Async</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SECONDS) map { orders =&gt;</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responses in the real world</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2"/>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6"/>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9"/>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1816224"/>
            <a:ext cx="9144000" cy="2980928"/>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What if we could implement our IO logic in a way that output is only generated in reaction to input, as opposed to block waiting for input?</a:t>
            </a:r>
          </a:p>
        </p:txBody>
      </p:sp>
    </p:spTree>
    <p:extLst>
      <p:ext uri="{BB962C8B-B14F-4D97-AF65-F5344CB8AC3E}">
        <p14:creationId xmlns:p14="http://schemas.microsoft.com/office/powerpoint/2010/main" val="1589907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 producer</a:t>
            </a:r>
          </a:p>
          <a:p>
            <a:pPr marL="0" indent="0">
              <a:buNone/>
            </a:pPr>
            <a:endParaRPr lang="en-US" sz="6000" dirty="0" smtClean="0"/>
          </a:p>
          <a:p>
            <a:pPr marL="0" indent="0">
              <a:buNone/>
            </a:pPr>
            <a:r>
              <a:rPr lang="en-US" sz="6000" dirty="0" err="1" smtClean="0"/>
              <a:t>Iteratee</a:t>
            </a:r>
            <a:r>
              <a:rPr lang="en-US" sz="6000" dirty="0" smtClean="0"/>
              <a:t> = consumer</a:t>
            </a:r>
          </a:p>
        </p:txBody>
      </p:sp>
    </p:spTree>
    <p:extLst>
      <p:ext uri="{BB962C8B-B14F-4D97-AF65-F5344CB8AC3E}">
        <p14:creationId xmlns:p14="http://schemas.microsoft.com/office/powerpoint/2010/main" val="37671650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925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err="1"/>
              <a:t>Iteratee</a:t>
            </a:r>
            <a:r>
              <a:rPr lang="en-US" dirty="0"/>
              <a:t> </a:t>
            </a:r>
            <a:r>
              <a:rPr lang="en-US" dirty="0">
                <a:sym typeface="Wingdings"/>
              </a:rPr>
              <a:t> </a:t>
            </a:r>
            <a:r>
              <a:rPr lang="en-US" dirty="0" smtClean="0">
                <a:sym typeface="Wingdings"/>
              </a:rPr>
              <a:t>Enumerator </a:t>
            </a:r>
            <a:r>
              <a:rPr lang="en-US" dirty="0">
                <a:sym typeface="Wingdings"/>
              </a:rPr>
              <a:t> another </a:t>
            </a:r>
            <a:r>
              <a:rPr lang="en-US" dirty="0" err="1" smtClean="0">
                <a:sym typeface="Wingdings"/>
              </a:rPr>
              <a:t>Iteratee</a:t>
            </a:r>
            <a:endParaRPr lang="en-US" dirty="0"/>
          </a:p>
        </p:txBody>
      </p:sp>
    </p:spTree>
    <p:extLst>
      <p:ext uri="{BB962C8B-B14F-4D97-AF65-F5344CB8AC3E}">
        <p14:creationId xmlns:p14="http://schemas.microsoft.com/office/powerpoint/2010/main" val="23870026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Tree>
    <p:extLst>
      <p:ext uri="{BB962C8B-B14F-4D97-AF65-F5344CB8AC3E}">
        <p14:creationId xmlns:p14="http://schemas.microsoft.com/office/powerpoint/2010/main" val="10198065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err="1" smtClean="0">
                <a:latin typeface="Source Code Pro"/>
                <a:cs typeface="Source Code Pro"/>
              </a:rPr>
              <a:t>Enumeratee.map</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Enumeratee.filter</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Enumeratee.drop</a:t>
            </a:r>
            <a:r>
              <a:rPr lang="en-US" sz="3600" dirty="0" smtClean="0">
                <a:latin typeface="Source Code Pro"/>
                <a:cs typeface="Source Code Pro"/>
              </a:rPr>
              <a:t> </a:t>
            </a:r>
            <a:r>
              <a:rPr lang="en-US" sz="3600" dirty="0" err="1" smtClean="0">
                <a:latin typeface="Source Code Pro"/>
                <a:cs typeface="Source Code Pro"/>
              </a:rPr>
              <a:t>Enumeratee.take</a:t>
            </a:r>
            <a:endParaRPr lang="en-US" sz="36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t>Iteratee.foreach</a:t>
            </a:r>
            <a:endParaRPr lang="en-US" sz="5400" dirty="0" smtClean="0"/>
          </a:p>
          <a:p>
            <a:pPr marL="0" indent="0">
              <a:lnSpc>
                <a:spcPct val="130000"/>
              </a:lnSpc>
              <a:buNone/>
            </a:pPr>
            <a:r>
              <a:rPr lang="en-US" sz="5400" dirty="0" err="1" smtClean="0"/>
              <a:t>Iteratee.fol</a:t>
            </a:r>
            <a:r>
              <a:rPr lang="en-US" sz="5400" dirty="0" err="1"/>
              <a:t>d</a:t>
            </a:r>
            <a:endParaRPr lang="en-US" sz="5400" dirty="0" smtClean="0"/>
          </a:p>
          <a:p>
            <a:pPr marL="0" indent="0">
              <a:lnSpc>
                <a:spcPct val="130000"/>
              </a:lnSpc>
              <a:buNone/>
            </a:pPr>
            <a:r>
              <a:rPr lang="en-US" sz="5400" dirty="0" err="1" smtClean="0"/>
              <a:t>Iteratee.consume</a:t>
            </a:r>
            <a:endParaRPr lang="en-US" sz="5400" dirty="0" smtClean="0"/>
          </a:p>
        </p:txBody>
      </p:sp>
    </p:spTree>
    <p:extLst>
      <p:ext uri="{BB962C8B-B14F-4D97-AF65-F5344CB8AC3E}">
        <p14:creationId xmlns:p14="http://schemas.microsoft.com/office/powerpoint/2010/main" val="2058713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noAutofit/>
          </a:bodyPr>
          <a:lstStyle/>
          <a:p>
            <a:pPr marL="0" indent="0">
              <a:buNone/>
            </a:pPr>
            <a:r>
              <a:rPr lang="es-ES_tradnl" sz="4400" dirty="0" err="1" smtClean="0"/>
              <a:t>Take</a:t>
            </a:r>
            <a:r>
              <a:rPr lang="es-ES_tradnl" sz="4400" dirty="0" smtClean="0"/>
              <a:t> a look at </a:t>
            </a:r>
            <a:r>
              <a:rPr lang="es-ES_tradnl" sz="4400" dirty="0" err="1" smtClean="0"/>
              <a:t>Play’s</a:t>
            </a:r>
            <a:r>
              <a:rPr lang="es-ES_tradnl" sz="4400" dirty="0" smtClean="0"/>
              <a:t> </a:t>
            </a:r>
            <a:r>
              <a:rPr lang="es-ES_tradnl" sz="4400" dirty="0" err="1" smtClean="0"/>
              <a:t>asynchronous</a:t>
            </a:r>
            <a:r>
              <a:rPr lang="es-ES_tradnl" sz="4400" dirty="0" smtClean="0"/>
              <a:t> </a:t>
            </a:r>
            <a:r>
              <a:rPr lang="es-ES_tradnl" sz="4400" dirty="0" err="1" smtClean="0"/>
              <a:t>capabilities</a:t>
            </a:r>
            <a:endParaRPr lang="es-ES_tradnl" sz="4400" dirty="0" smtClean="0"/>
          </a:p>
          <a:p>
            <a:endParaRPr lang="es-ES_tradnl" sz="4400" dirty="0" smtClean="0"/>
          </a:p>
          <a:p>
            <a:pPr marL="0" indent="0">
              <a:buNone/>
            </a:pPr>
            <a:r>
              <a:rPr lang="es-ES_tradnl" sz="4400" dirty="0" smtClean="0"/>
              <a:t>Real </a:t>
            </a:r>
            <a:r>
              <a:rPr lang="es-ES_tradnl" sz="4400" dirty="0" err="1" smtClean="0"/>
              <a:t>world</a:t>
            </a:r>
            <a:r>
              <a:rPr lang="es-ES_tradnl" sz="4400" dirty="0" smtClean="0"/>
              <a:t> </a:t>
            </a:r>
            <a:r>
              <a:rPr lang="es-ES_tradnl" sz="4400" dirty="0" err="1" smtClean="0"/>
              <a:t>usage</a:t>
            </a:r>
            <a:r>
              <a:rPr lang="es-ES_tradnl" sz="4400" dirty="0" smtClean="0"/>
              <a:t> </a:t>
            </a:r>
            <a:r>
              <a:rPr lang="es-ES_tradnl" sz="4400" dirty="0" err="1" smtClean="0"/>
              <a:t>scenarios</a:t>
            </a:r>
            <a:endParaRPr lang="es-ES_tradnl" sz="4400" dirty="0"/>
          </a:p>
        </p:txBody>
      </p:sp>
    </p:spTree>
    <p:extLst>
      <p:ext uri="{BB962C8B-B14F-4D97-AF65-F5344CB8AC3E}">
        <p14:creationId xmlns:p14="http://schemas.microsoft.com/office/powerpoint/2010/main" val="12093706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luna Sans"/>
                <a:cs typeface="Calluna Sans"/>
              </a:rPr>
              <a:t>Reactive IO in the real </a:t>
            </a:r>
            <a:r>
              <a:rPr lang="en-US" dirty="0" smtClean="0">
                <a:latin typeface="Calluna Sans"/>
                <a:cs typeface="Calluna Sans"/>
              </a:rPr>
              <a:t>world</a:t>
            </a:r>
            <a:endParaRPr lang="es-ES_tradnl" dirty="0"/>
          </a:p>
        </p:txBody>
      </p:sp>
      <p:sp>
        <p:nvSpPr>
          <p:cNvPr id="3" name="Content Placeholder 2"/>
          <p:cNvSpPr>
            <a:spLocks noGrp="1"/>
          </p:cNvSpPr>
          <p:nvPr>
            <p:ph idx="1"/>
          </p:nvPr>
        </p:nvSpPr>
        <p:spPr>
          <a:xfrm>
            <a:off x="0" y="2852936"/>
            <a:ext cx="9144000" cy="3273227"/>
          </a:xfrm>
          <a:solidFill>
            <a:srgbClr val="D5D0D6">
              <a:alpha val="78039"/>
            </a:srgbClr>
          </a:solidFill>
        </p:spPr>
        <p:txBody>
          <a:bodyPr vert="horz" lIns="91440" tIns="45720" rIns="91440" bIns="45720" rtlCol="0" anchor="ctr" anchorCtr="0">
            <a:normAutofit/>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data</a:t>
            </a:r>
          </a:p>
        </p:txBody>
      </p:sp>
    </p:spTree>
    <p:extLst>
      <p:ext uri="{BB962C8B-B14F-4D97-AF65-F5344CB8AC3E}">
        <p14:creationId xmlns:p14="http://schemas.microsoft.com/office/powerpoint/2010/main" val="30434502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1916832"/>
            <a:ext cx="9144000" cy="4104456"/>
          </a:xfrm>
          <a:solidFill>
            <a:srgbClr val="D5D0D6">
              <a:alpha val="78039"/>
            </a:srgbClr>
          </a:solidFill>
        </p:spPr>
        <p:txBody>
          <a:bodyPr vert="horz" lIns="91440" tIns="45720" rIns="91440" bIns="45720" rtlCol="0" anchor="ctr" anchorCtr="0">
            <a:normAutofit/>
          </a:bodyPr>
          <a:lstStyle/>
          <a:p>
            <a:pPr marL="0" indent="0" algn="ctr">
              <a:lnSpc>
                <a:spcPct val="130000"/>
              </a:lnSpc>
              <a:buNone/>
            </a:pPr>
            <a:r>
              <a:rPr lang="en-US" sz="4000" dirty="0" err="1" smtClean="0">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a:p>
            <a:pPr marL="0" indent="0" algn="ctr">
              <a:lnSpc>
                <a:spcPct val="130000"/>
              </a:lnSpc>
              <a:buNone/>
            </a:pPr>
            <a:r>
              <a:rPr lang="en-US" sz="6000" dirty="0" smtClean="0">
                <a:solidFill>
                  <a:schemeClr val="bg1">
                    <a:lumMod val="75000"/>
                  </a:schemeClr>
                </a:solidFill>
                <a:latin typeface="Source Code Pro"/>
                <a:cs typeface="Source Code Pro"/>
              </a:rPr>
              <a:t>Or</a:t>
            </a:r>
            <a:endParaRPr lang="en-US" sz="4800" dirty="0">
              <a:solidFill>
                <a:schemeClr val="bg1">
                  <a:lumMod val="75000"/>
                </a:schemeClr>
              </a:solidFill>
              <a:latin typeface="Source Code Pro"/>
              <a:cs typeface="Source Code Pro"/>
            </a:endParaRPr>
          </a:p>
          <a:p>
            <a:pPr marL="0" indent="0" algn="ctr">
              <a:lnSpc>
                <a:spcPct val="130000"/>
              </a:lnSpc>
              <a:buNone/>
            </a:pPr>
            <a:r>
              <a:rPr lang="en-US" sz="4000" dirty="0" err="1" smtClean="0">
                <a:solidFill>
                  <a:schemeClr val="bg1">
                    <a:lumMod val="75000"/>
                  </a:schemeClr>
                </a:solidFill>
                <a:latin typeface="Source Code Pro"/>
                <a:cs typeface="Source Code Pro"/>
              </a:rPr>
              <a:t>Ok.sendFile</a:t>
            </a:r>
            <a:r>
              <a:rPr lang="en-US" sz="4000" dirty="0" smtClean="0">
                <a:solidFill>
                  <a:schemeClr val="bg1">
                    <a:lumMod val="75000"/>
                  </a:schemeClr>
                </a:solidFill>
                <a:latin typeface="Source Code Pro"/>
                <a:cs typeface="Source Code Pro"/>
              </a:rPr>
              <a:t>(new File(…))</a:t>
            </a:r>
            <a:endParaRPr lang="en-US" sz="40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p>
        </p:txBody>
      </p:sp>
    </p:spTree>
    <p:extLst>
      <p:ext uri="{BB962C8B-B14F-4D97-AF65-F5344CB8AC3E}">
        <p14:creationId xmlns:p14="http://schemas.microsoft.com/office/powerpoint/2010/main" val="26082602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a:latin typeface="Source Code Pro"/>
                <a:cs typeface="Source Code Pro"/>
              </a:rPr>
              <a:t>futureListOfArticles</a:t>
            </a:r>
            <a:r>
              <a:rPr lang="en-US" sz="2000" dirty="0">
                <a:latin typeface="Source Code Pro"/>
                <a:cs typeface="Source Code Pro"/>
              </a:rPr>
              <a:t> :Future[List[</a:t>
            </a:r>
            <a:r>
              <a:rPr lang="en-US" sz="2000" dirty="0" smtClean="0">
                <a:latin typeface="Source Code Pro"/>
                <a:cs typeface="Source Code Pro"/>
              </a:rPr>
              <a: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p>
        </p:txBody>
      </p:sp>
    </p:spTree>
    <p:extLst>
      <p:ext uri="{BB962C8B-B14F-4D97-AF65-F5344CB8AC3E}">
        <p14:creationId xmlns:p14="http://schemas.microsoft.com/office/powerpoint/2010/main" val="31200050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p>
        </p:txBody>
      </p:sp>
    </p:spTree>
    <p:extLst>
      <p:ext uri="{BB962C8B-B14F-4D97-AF65-F5344CB8AC3E}">
        <p14:creationId xmlns:p14="http://schemas.microsoft.com/office/powerpoint/2010/main" val="22044195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75853"/>
            <a:ext cx="7715200" cy="5505475"/>
          </a:xfrm>
        </p:spPr>
        <p:txBody>
          <a:bodyPr>
            <a:noAutofit/>
          </a:bodyPr>
          <a:lstStyle/>
          <a:p>
            <a:pPr marL="0" indent="0">
              <a:buNone/>
            </a:pPr>
            <a:r>
              <a:rPr lang="en-US" sz="6000" dirty="0" smtClean="0"/>
              <a:t>YES</a:t>
            </a:r>
          </a:p>
          <a:p>
            <a:pPr marL="0" indent="0">
              <a:buNone/>
            </a:pPr>
            <a:r>
              <a:rPr lang="en-US" sz="6000" dirty="0" smtClean="0"/>
              <a:t>	we</a:t>
            </a:r>
          </a:p>
          <a:p>
            <a:pPr marL="0" indent="0">
              <a:buNone/>
            </a:pPr>
            <a:r>
              <a:rPr lang="en-US" sz="6000" dirty="0"/>
              <a:t>	</a:t>
            </a:r>
            <a:r>
              <a:rPr lang="en-US" sz="6000" dirty="0" smtClean="0"/>
              <a:t>		have,</a:t>
            </a:r>
          </a:p>
          <a:p>
            <a:pPr marL="0" indent="0">
              <a:buNone/>
            </a:pPr>
            <a:r>
              <a:rPr lang="en-US" sz="6000" dirty="0"/>
              <a:t>	</a:t>
            </a:r>
            <a:r>
              <a:rPr lang="en-US" sz="6000" dirty="0" smtClean="0"/>
              <a:t>				with</a:t>
            </a:r>
          </a:p>
          <a:p>
            <a:pPr marL="0" indent="0">
              <a:buNone/>
            </a:pPr>
            <a:r>
              <a:rPr lang="en-US" sz="6000" dirty="0" smtClean="0"/>
              <a:t>	</a:t>
            </a:r>
            <a:r>
              <a:rPr lang="en-US" sz="6000" dirty="0"/>
              <a:t>	</a:t>
            </a:r>
            <a:r>
              <a:rPr lang="en-US" sz="6000" dirty="0" smtClean="0"/>
              <a:t>					callbacks</a:t>
            </a:r>
          </a:p>
          <a:p>
            <a:pPr marL="0" indent="0">
              <a:buNone/>
            </a:pPr>
            <a:r>
              <a:rPr lang="en-US" sz="6000" dirty="0"/>
              <a:t>	</a:t>
            </a:r>
            <a:r>
              <a:rPr lang="en-US" sz="6000" dirty="0" smtClean="0"/>
              <a:t>		</a:t>
            </a:r>
          </a:p>
          <a:p>
            <a:pPr marL="0" indent="0">
              <a:buNone/>
            </a:pPr>
            <a:r>
              <a:rPr lang="en-US" sz="6000" dirty="0"/>
              <a:t>	</a:t>
            </a:r>
            <a:r>
              <a:rPr lang="en-US" sz="6000" dirty="0" smtClean="0"/>
              <a:t>	</a:t>
            </a:r>
            <a:endParaRPr lang="en-US" sz="6000" dirty="0"/>
          </a:p>
        </p:txBody>
      </p:sp>
      <p:pic>
        <p:nvPicPr>
          <p:cNvPr id="4" name="Picture 3"/>
          <p:cNvPicPr>
            <a:picLocks noChangeAspect="1"/>
          </p:cNvPicPr>
          <p:nvPr/>
        </p:nvPicPr>
        <p:blipFill>
          <a:blip r:embed="rId3"/>
          <a:stretch>
            <a:fillRect/>
          </a:stretch>
        </p:blipFill>
        <p:spPr>
          <a:xfrm>
            <a:off x="6795551" y="1"/>
            <a:ext cx="1808897" cy="6834168"/>
          </a:xfrm>
          <a:prstGeom prst="rect">
            <a:avLst/>
          </a:prstGeom>
        </p:spPr>
      </p:pic>
      <p:cxnSp>
        <p:nvCxnSpPr>
          <p:cNvPr id="6" name="Straight Arrow Connector 5"/>
          <p:cNvCxnSpPr/>
          <p:nvPr/>
        </p:nvCxnSpPr>
        <p:spPr>
          <a:xfrm>
            <a:off x="6444208" y="2420888"/>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292080" y="2132856"/>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8" name="Straight Arrow Connector 7"/>
          <p:cNvCxnSpPr/>
          <p:nvPr/>
        </p:nvCxnSpPr>
        <p:spPr>
          <a:xfrm>
            <a:off x="6732240" y="3645024"/>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80112" y="3356992"/>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0" name="Straight Arrow Connector 9"/>
          <p:cNvCxnSpPr/>
          <p:nvPr/>
        </p:nvCxnSpPr>
        <p:spPr>
          <a:xfrm>
            <a:off x="6804248" y="4509120"/>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52120" y="4221088"/>
            <a:ext cx="1152128" cy="523220"/>
          </a:xfrm>
          <a:prstGeom prst="rect">
            <a:avLst/>
          </a:prstGeom>
          <a:noFill/>
        </p:spPr>
        <p:txBody>
          <a:bodyPr wrap="square" rtlCol="0">
            <a:spAutoFit/>
          </a:bodyPr>
          <a:lstStyle/>
          <a:p>
            <a:pPr algn="r"/>
            <a:r>
              <a:rPr lang="en-US" sz="1400" dirty="0" smtClean="0"/>
              <a:t>Callback handler!</a:t>
            </a:r>
            <a:endParaRPr lang="en-US" sz="1400" dirty="0"/>
          </a:p>
        </p:txBody>
      </p:sp>
      <p:sp>
        <p:nvSpPr>
          <p:cNvPr id="12" name="TextBox 11"/>
          <p:cNvSpPr txBox="1"/>
          <p:nvPr/>
        </p:nvSpPr>
        <p:spPr>
          <a:xfrm>
            <a:off x="5724128" y="4869160"/>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3" name="Straight Arrow Connector 12"/>
          <p:cNvCxnSpPr/>
          <p:nvPr/>
        </p:nvCxnSpPr>
        <p:spPr>
          <a:xfrm>
            <a:off x="6804248" y="5085184"/>
            <a:ext cx="7920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a:blip r:embed="rId4"/>
          <a:stretch>
            <a:fillRect/>
          </a:stretch>
        </p:blipFill>
        <p:spPr>
          <a:xfrm>
            <a:off x="2195736" y="836712"/>
            <a:ext cx="3111500" cy="838200"/>
          </a:xfrm>
          <a:prstGeom prst="rect">
            <a:avLst/>
          </a:prstGeom>
        </p:spPr>
      </p:pic>
    </p:spTree>
    <p:extLst>
      <p:ext uri="{BB962C8B-B14F-4D97-AF65-F5344CB8AC3E}">
        <p14:creationId xmlns:p14="http://schemas.microsoft.com/office/powerpoint/2010/main" val="13972724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attempts</a:t>
            </a:r>
            <a:endParaRPr lang="en-US" dirty="0"/>
          </a:p>
        </p:txBody>
      </p:sp>
      <p:sp>
        <p:nvSpPr>
          <p:cNvPr id="3" name="Content Placeholder 2"/>
          <p:cNvSpPr>
            <a:spLocks noGrp="1"/>
          </p:cNvSpPr>
          <p:nvPr>
            <p:ph idx="1"/>
          </p:nvPr>
        </p:nvSpPr>
        <p:spPr/>
        <p:txBody>
          <a:bodyPr anchor="ctr">
            <a:normAutofit fontScale="92500" lnSpcReduction="20000"/>
          </a:bodyPr>
          <a:lstStyle/>
          <a:p>
            <a:pPr marL="0" indent="0">
              <a:lnSpc>
                <a:spcPct val="130000"/>
              </a:lnSpc>
              <a:buNone/>
            </a:pPr>
            <a:r>
              <a:rPr lang="en-US" sz="6000" dirty="0" smtClean="0"/>
              <a:t>App-server specific, e.g. Jetty continuations</a:t>
            </a:r>
          </a:p>
          <a:p>
            <a:pPr marL="0" indent="0">
              <a:lnSpc>
                <a:spcPct val="130000"/>
              </a:lnSpc>
              <a:buNone/>
            </a:pPr>
            <a:r>
              <a:rPr lang="en-US" sz="6000" dirty="0" smtClean="0"/>
              <a:t>NIO/</a:t>
            </a:r>
            <a:r>
              <a:rPr lang="en-US" sz="6000" dirty="0" err="1" smtClean="0"/>
              <a:t>Netty</a:t>
            </a:r>
            <a:endParaRPr lang="en-US" sz="6000" dirty="0" smtClean="0"/>
          </a:p>
          <a:p>
            <a:pPr marL="0" indent="0">
              <a:lnSpc>
                <a:spcPct val="130000"/>
              </a:lnSpc>
              <a:buNone/>
            </a:pPr>
            <a:r>
              <a:rPr lang="en-US" sz="6000" dirty="0" smtClean="0"/>
              <a:t>Servlet 3.0</a:t>
            </a:r>
            <a:endParaRPr lang="en-US" sz="6000" dirty="0"/>
          </a:p>
        </p:txBody>
      </p:sp>
    </p:spTree>
    <p:extLst>
      <p:ext uri="{BB962C8B-B14F-4D97-AF65-F5344CB8AC3E}">
        <p14:creationId xmlns:p14="http://schemas.microsoft.com/office/powerpoint/2010/main" val="12415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7677</TotalTime>
  <Words>2918</Words>
  <Application>Microsoft Macintosh PowerPoint</Application>
  <PresentationFormat>On-screen Show (4:3)</PresentationFormat>
  <Paragraphs>351</Paragraphs>
  <Slides>42</Slides>
  <Notes>27</Notes>
  <HiddenSlides>0</HiddenSlides>
  <MMClips>0</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Asynchronous web apps with Play Framework 2.0</vt:lpstr>
      <vt:lpstr>Custom Design</vt:lpstr>
      <vt:lpstr>1_Custom Design</vt:lpstr>
      <vt:lpstr>Asynchronous Web Apps with Play 2.0</vt:lpstr>
      <vt:lpstr>About me</vt:lpstr>
      <vt:lpstr>What we’ll do today</vt:lpstr>
      <vt:lpstr>             ?</vt:lpstr>
      <vt:lpstr>PowerPoint Presentation</vt:lpstr>
      <vt:lpstr>PowerPoint Presentation</vt:lpstr>
      <vt:lpstr>PowerPoint Presentation</vt:lpstr>
      <vt:lpstr>Other attempts</vt:lpstr>
      <vt:lpstr>Play’s asynchronous capabilities</vt:lpstr>
      <vt:lpstr>Asynchronous Request Handling in Play</vt:lpstr>
      <vt:lpstr>Asynchronous requests in Play</vt:lpstr>
      <vt:lpstr>Planning for the Future</vt:lpstr>
      <vt:lpstr>Making Promises</vt:lpstr>
      <vt:lpstr>This is the Future</vt:lpstr>
      <vt:lpstr>Making our actions asynchronous with asynchronous responses</vt:lpstr>
      <vt:lpstr>AsyncResult gets very tedious very soon. Can we do better?</vt:lpstr>
      <vt:lpstr>Asynchronous responses in the real world</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Enumeratees</vt:lpstr>
      <vt:lpstr>Useful Enumeratees</vt:lpstr>
      <vt:lpstr>Behind the scenes with Iteratees</vt:lpstr>
      <vt:lpstr>Simplified Iteratees</vt:lpstr>
      <vt:lpstr>Reactive IO and HTTP responses</vt:lpstr>
      <vt:lpstr>Reactive IO in the real world</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 Renalias</cp:lastModifiedBy>
  <cp:revision>110</cp:revision>
  <dcterms:created xsi:type="dcterms:W3CDTF">2012-10-26T10:36:05Z</dcterms:created>
  <dcterms:modified xsi:type="dcterms:W3CDTF">2012-11-01T21:30:07Z</dcterms:modified>
</cp:coreProperties>
</file>